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gMPZ6g5ADYlT0YeSQ8r9Hwkvkt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font" Target="fonts/Roboto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font" Target="fonts/Roboto-italic.fntdata"/><Relationship Id="rId44" Type="http://customschemas.google.com/relationships/presentationmetadata" Target="metadata"/><Relationship Id="rId21" Type="http://schemas.openxmlformats.org/officeDocument/2006/relationships/font" Target="fonts/Roboto-bold.fntdata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6f624442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6f624442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6f624442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d6f624442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6f62444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d6f62444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6f62444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d6f62444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6f624442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d6f624442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6f624442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6f624442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6f624442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6f624442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We will see how we use the knowledge from logistic regression to solve multi class classification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6f624442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6f624442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yIYKR4sgzI8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2012451" y="284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&amp;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6f6244423_0_364"/>
          <p:cNvSpPr txBox="1"/>
          <p:nvPr>
            <p:ph type="title"/>
          </p:nvPr>
        </p:nvSpPr>
        <p:spPr>
          <a:xfrm>
            <a:off x="768900" y="97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ADDITIONAL READING</a:t>
            </a:r>
            <a:r>
              <a:rPr lang="en"/>
              <a:t> </a:t>
            </a:r>
            <a:endParaRPr/>
          </a:p>
        </p:txBody>
      </p:sp>
      <p:sp>
        <p:nvSpPr>
          <p:cNvPr id="309" name="Google Shape;309;gd6f6244423_0_364"/>
          <p:cNvSpPr txBox="1"/>
          <p:nvPr>
            <p:ph idx="1" type="body"/>
          </p:nvPr>
        </p:nvSpPr>
        <p:spPr>
          <a:xfrm>
            <a:off x="921300" y="1762075"/>
            <a:ext cx="6907800" cy="25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Classification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Logistic regression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Error metrics in classification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6f6244423_0_1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d6f6244423_0_156"/>
          <p:cNvSpPr txBox="1"/>
          <p:nvPr/>
        </p:nvSpPr>
        <p:spPr>
          <a:xfrm>
            <a:off x="978450" y="740450"/>
            <a:ext cx="376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C5FA"/>
                </a:solidFill>
              </a:rPr>
              <a:t>CLASSIFICATION</a:t>
            </a:r>
            <a:endParaRPr b="1" sz="1800">
              <a:solidFill>
                <a:srgbClr val="2DC5FA"/>
              </a:solidFill>
            </a:endParaRPr>
          </a:p>
        </p:txBody>
      </p:sp>
      <p:sp>
        <p:nvSpPr>
          <p:cNvPr id="237" name="Google Shape;237;gd6f6244423_0_156"/>
          <p:cNvSpPr txBox="1"/>
          <p:nvPr/>
        </p:nvSpPr>
        <p:spPr>
          <a:xfrm>
            <a:off x="925575" y="1348675"/>
            <a:ext cx="73119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d6f6244423_0_156"/>
          <p:cNvSpPr txBox="1"/>
          <p:nvPr/>
        </p:nvSpPr>
        <p:spPr>
          <a:xfrm>
            <a:off x="896475" y="1348675"/>
            <a:ext cx="734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Classification problems are those for which we want to predict a </a:t>
            </a:r>
            <a:r>
              <a:rPr b="1" lang="en"/>
              <a:t>CATEGORICAL</a:t>
            </a:r>
            <a:r>
              <a:rPr lang="en"/>
              <a:t> feature: ( color, brand, state, fraud/no fraud)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d6f6244423_0_156"/>
          <p:cNvSpPr/>
          <p:nvPr/>
        </p:nvSpPr>
        <p:spPr>
          <a:xfrm>
            <a:off x="1428025" y="3027925"/>
            <a:ext cx="2062200" cy="806700"/>
          </a:xfrm>
          <a:prstGeom prst="rect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d6f6244423_0_156"/>
          <p:cNvSpPr/>
          <p:nvPr/>
        </p:nvSpPr>
        <p:spPr>
          <a:xfrm>
            <a:off x="4746750" y="3622675"/>
            <a:ext cx="2062200" cy="806700"/>
          </a:xfrm>
          <a:prstGeom prst="rect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d6f6244423_0_156"/>
          <p:cNvSpPr/>
          <p:nvPr/>
        </p:nvSpPr>
        <p:spPr>
          <a:xfrm>
            <a:off x="4746750" y="2168400"/>
            <a:ext cx="2062200" cy="806700"/>
          </a:xfrm>
          <a:prstGeom prst="rect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d6f6244423_0_156"/>
          <p:cNvSpPr txBox="1"/>
          <p:nvPr/>
        </p:nvSpPr>
        <p:spPr>
          <a:xfrm>
            <a:off x="1388350" y="3232125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Classification</a:t>
            </a:r>
            <a:endParaRPr b="1"/>
          </a:p>
        </p:txBody>
      </p:sp>
      <p:sp>
        <p:nvSpPr>
          <p:cNvPr id="243" name="Google Shape;243;gd6f6244423_0_156"/>
          <p:cNvSpPr txBox="1"/>
          <p:nvPr/>
        </p:nvSpPr>
        <p:spPr>
          <a:xfrm>
            <a:off x="4746750" y="2324100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Binary</a:t>
            </a:r>
            <a:endParaRPr b="1"/>
          </a:p>
        </p:txBody>
      </p:sp>
      <p:sp>
        <p:nvSpPr>
          <p:cNvPr id="244" name="Google Shape;244;gd6f6244423_0_156"/>
          <p:cNvSpPr txBox="1"/>
          <p:nvPr/>
        </p:nvSpPr>
        <p:spPr>
          <a:xfrm>
            <a:off x="4746750" y="3848100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Multiclass</a:t>
            </a:r>
            <a:endParaRPr b="1"/>
          </a:p>
        </p:txBody>
      </p:sp>
      <p:cxnSp>
        <p:nvCxnSpPr>
          <p:cNvPr id="245" name="Google Shape;245;gd6f6244423_0_156"/>
          <p:cNvCxnSpPr>
            <a:stCxn id="242" idx="3"/>
            <a:endCxn id="243" idx="1"/>
          </p:cNvCxnSpPr>
          <p:nvPr/>
        </p:nvCxnSpPr>
        <p:spPr>
          <a:xfrm flipH="1" rot="10800000">
            <a:off x="3450550" y="2524125"/>
            <a:ext cx="1296300" cy="90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gd6f6244423_0_156"/>
          <p:cNvCxnSpPr>
            <a:stCxn id="242" idx="3"/>
            <a:endCxn id="244" idx="1"/>
          </p:cNvCxnSpPr>
          <p:nvPr/>
        </p:nvCxnSpPr>
        <p:spPr>
          <a:xfrm>
            <a:off x="3450550" y="3432225"/>
            <a:ext cx="1296300" cy="61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gd6f6244423_0_156"/>
          <p:cNvSpPr txBox="1"/>
          <p:nvPr/>
        </p:nvSpPr>
        <p:spPr>
          <a:xfrm>
            <a:off x="7184025" y="2107375"/>
            <a:ext cx="129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two possible values</a:t>
            </a:r>
            <a:endParaRPr/>
          </a:p>
        </p:txBody>
      </p:sp>
      <p:sp>
        <p:nvSpPr>
          <p:cNvPr id="248" name="Google Shape;248;gd6f6244423_0_156"/>
          <p:cNvSpPr txBox="1"/>
          <p:nvPr/>
        </p:nvSpPr>
        <p:spPr>
          <a:xfrm>
            <a:off x="7260225" y="3555175"/>
            <a:ext cx="129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than</a:t>
            </a:r>
            <a:r>
              <a:rPr lang="en"/>
              <a:t> two possible values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6f6244423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gd6f624442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275" y="1376400"/>
            <a:ext cx="6345449" cy="30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d6f6244423_0_0"/>
          <p:cNvSpPr txBox="1"/>
          <p:nvPr/>
        </p:nvSpPr>
        <p:spPr>
          <a:xfrm>
            <a:off x="978450" y="740450"/>
            <a:ext cx="718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DC5FA"/>
                </a:solidFill>
              </a:rPr>
              <a:t>BINARY CLASSIFICATION: </a:t>
            </a:r>
            <a:r>
              <a:rPr b="1" lang="en" sz="1700">
                <a:solidFill>
                  <a:srgbClr val="2DC5FA"/>
                </a:solidFill>
              </a:rPr>
              <a:t>LOGISTIC REGRESSION</a:t>
            </a:r>
            <a:endParaRPr b="1" sz="1700">
              <a:solidFill>
                <a:srgbClr val="2DC5FA"/>
              </a:solidFill>
            </a:endParaRPr>
          </a:p>
        </p:txBody>
      </p:sp>
      <p:sp>
        <p:nvSpPr>
          <p:cNvPr id="256" name="Google Shape;256;gd6f6244423_0_0"/>
          <p:cNvSpPr/>
          <p:nvPr/>
        </p:nvSpPr>
        <p:spPr>
          <a:xfrm>
            <a:off x="2460250" y="38824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d6f6244423_0_0"/>
          <p:cNvSpPr/>
          <p:nvPr/>
        </p:nvSpPr>
        <p:spPr>
          <a:xfrm>
            <a:off x="2765050" y="38824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d6f6244423_0_0"/>
          <p:cNvSpPr/>
          <p:nvPr/>
        </p:nvSpPr>
        <p:spPr>
          <a:xfrm>
            <a:off x="3069850" y="38824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d6f6244423_0_0"/>
          <p:cNvSpPr/>
          <p:nvPr/>
        </p:nvSpPr>
        <p:spPr>
          <a:xfrm>
            <a:off x="3374650" y="38824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d6f6244423_0_0"/>
          <p:cNvSpPr/>
          <p:nvPr/>
        </p:nvSpPr>
        <p:spPr>
          <a:xfrm>
            <a:off x="5113500" y="202992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d6f6244423_0_0"/>
          <p:cNvSpPr/>
          <p:nvPr/>
        </p:nvSpPr>
        <p:spPr>
          <a:xfrm>
            <a:off x="5448300" y="202992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d6f6244423_0_0"/>
          <p:cNvSpPr/>
          <p:nvPr/>
        </p:nvSpPr>
        <p:spPr>
          <a:xfrm>
            <a:off x="5783100" y="202992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d6f6244423_0_0"/>
          <p:cNvSpPr/>
          <p:nvPr/>
        </p:nvSpPr>
        <p:spPr>
          <a:xfrm>
            <a:off x="6117900" y="202992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d6f6244423_0_0"/>
          <p:cNvSpPr/>
          <p:nvPr/>
        </p:nvSpPr>
        <p:spPr>
          <a:xfrm>
            <a:off x="6911125" y="854450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d6f6244423_0_0"/>
          <p:cNvSpPr/>
          <p:nvPr/>
        </p:nvSpPr>
        <p:spPr>
          <a:xfrm>
            <a:off x="7359525" y="8544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d6f6244423_0_0"/>
          <p:cNvSpPr txBox="1"/>
          <p:nvPr/>
        </p:nvSpPr>
        <p:spPr>
          <a:xfrm>
            <a:off x="706400" y="4258450"/>
            <a:ext cx="80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will be in the [0,1], so it can be considered as a probability of belonging to one particular class.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6f6244423_0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gd6f6244423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9249" y="1011350"/>
            <a:ext cx="4885501" cy="3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d6f6244423_0_5"/>
          <p:cNvSpPr txBox="1"/>
          <p:nvPr/>
        </p:nvSpPr>
        <p:spPr>
          <a:xfrm>
            <a:off x="773900" y="635800"/>
            <a:ext cx="6334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DETERMINING THE PREDICTION OF THE LOGISTIC MODEL</a:t>
            </a:r>
            <a:endParaRPr b="1">
              <a:solidFill>
                <a:srgbClr val="2DC5F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6f6244423_0_11"/>
          <p:cNvSpPr txBox="1"/>
          <p:nvPr/>
        </p:nvSpPr>
        <p:spPr>
          <a:xfrm>
            <a:off x="585600" y="7570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DETERMINING THE LINEAR MODEL COEFFICIENTS: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d6f6244423_0_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gd6f6244423_0_11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can minimize the error between the prediction and the real value with a logistic regression model?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need to find out the best coefficients to plug in the linear model in order to get the best prediction from the logistic function.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Zi is the corresponding value of a class and pi the predicted probability of belonging to a class.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gd6f6244423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3588850"/>
            <a:ext cx="4010183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d6f6244423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4550" y="3493875"/>
            <a:ext cx="2540664" cy="4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6f6244423_0_19"/>
          <p:cNvSpPr txBox="1"/>
          <p:nvPr/>
        </p:nvSpPr>
        <p:spPr>
          <a:xfrm>
            <a:off x="585600" y="596025"/>
            <a:ext cx="7610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 PROBLEM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d6f6244423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d6f6244423_0_19"/>
          <p:cNvSpPr txBox="1"/>
          <p:nvPr/>
        </p:nvSpPr>
        <p:spPr>
          <a:xfrm>
            <a:off x="768350" y="1197350"/>
            <a:ext cx="77817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Now we have more than two classes, that means that we will have more numbers than simply 0 or 1. Therefore, we can’t use the logistic model directly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DIRECT</a:t>
            </a:r>
            <a:endParaRPr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KNN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Naïve Bayes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 class 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THROUGH </a:t>
            </a:r>
            <a:r>
              <a:rPr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endParaRPr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One vs Rest (OVR)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d6f6244423_0_25"/>
          <p:cNvPicPr preferRelativeResize="0"/>
          <p:nvPr/>
        </p:nvPicPr>
        <p:blipFill rotWithShape="1">
          <a:blip r:embed="rId4">
            <a:alphaModFix/>
          </a:blip>
          <a:srcRect b="10193" l="0" r="0" t="0"/>
          <a:stretch/>
        </p:blipFill>
        <p:spPr>
          <a:xfrm>
            <a:off x="447675" y="1454452"/>
            <a:ext cx="8248650" cy="31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d6f6244423_0_25"/>
          <p:cNvSpPr txBox="1"/>
          <p:nvPr/>
        </p:nvSpPr>
        <p:spPr>
          <a:xfrm>
            <a:off x="585600" y="852572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All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(One vs Rest)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d6f6244423_0_2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6f6244423_0_31"/>
          <p:cNvSpPr txBox="1"/>
          <p:nvPr/>
        </p:nvSpPr>
        <p:spPr>
          <a:xfrm>
            <a:off x="585600" y="852575"/>
            <a:ext cx="2247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All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(One vs Rest)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*Break down the problem into</a:t>
            </a:r>
            <a:endParaRPr i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</a:t>
            </a:r>
            <a:r>
              <a:rPr i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 problems</a:t>
            </a:r>
            <a:endParaRPr i="1" sz="16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d6f6244423_0_3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gd6f6244423_0_31"/>
          <p:cNvPicPr preferRelativeResize="0"/>
          <p:nvPr/>
        </p:nvPicPr>
        <p:blipFill rotWithShape="1">
          <a:blip r:embed="rId4">
            <a:alphaModFix/>
          </a:blip>
          <a:srcRect b="6555" l="0" r="0" t="5214"/>
          <a:stretch/>
        </p:blipFill>
        <p:spPr>
          <a:xfrm>
            <a:off x="3232225" y="717700"/>
            <a:ext cx="5039249" cy="39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